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  <p:sldMasterId id="2147483882" r:id="rId2"/>
  </p:sldMasterIdLst>
  <p:notesMasterIdLst>
    <p:notesMasterId r:id="rId38"/>
  </p:notesMasterIdLst>
  <p:sldIdLst>
    <p:sldId id="308" r:id="rId3"/>
    <p:sldId id="316" r:id="rId4"/>
    <p:sldId id="334" r:id="rId5"/>
    <p:sldId id="347" r:id="rId6"/>
    <p:sldId id="320" r:id="rId7"/>
    <p:sldId id="322" r:id="rId8"/>
    <p:sldId id="323" r:id="rId9"/>
    <p:sldId id="324" r:id="rId10"/>
    <p:sldId id="325" r:id="rId11"/>
    <p:sldId id="331" r:id="rId12"/>
    <p:sldId id="314" r:id="rId13"/>
    <p:sldId id="326" r:id="rId14"/>
    <p:sldId id="327" r:id="rId15"/>
    <p:sldId id="328" r:id="rId16"/>
    <p:sldId id="329" r:id="rId17"/>
    <p:sldId id="330" r:id="rId18"/>
    <p:sldId id="315" r:id="rId19"/>
    <p:sldId id="332" r:id="rId20"/>
    <p:sldId id="333" r:id="rId21"/>
    <p:sldId id="338" r:id="rId22"/>
    <p:sldId id="339" r:id="rId23"/>
    <p:sldId id="340" r:id="rId24"/>
    <p:sldId id="342" r:id="rId25"/>
    <p:sldId id="344" r:id="rId26"/>
    <p:sldId id="345" r:id="rId27"/>
    <p:sldId id="343" r:id="rId28"/>
    <p:sldId id="336" r:id="rId29"/>
    <p:sldId id="346" r:id="rId30"/>
    <p:sldId id="348" r:id="rId31"/>
    <p:sldId id="337" r:id="rId32"/>
    <p:sldId id="317" r:id="rId33"/>
    <p:sldId id="335" r:id="rId34"/>
    <p:sldId id="318" r:id="rId35"/>
    <p:sldId id="319" r:id="rId36"/>
    <p:sldId id="307" r:id="rId3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Çiğdem Aksu Çam" initials="ÇAÇ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AD9B0-1B66-4B2D-92AC-EFB46617C506}" type="datetimeFigureOut">
              <a:rPr lang="tr-TR" smtClean="0"/>
              <a:t>03.10.2023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855CE-E3F2-46BE-B034-EDBE3D7D11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0321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824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684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230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817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604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886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54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596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157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1678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6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57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682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765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45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4523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473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0674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1163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5907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6587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39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6113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1156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0682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5609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4883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802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342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974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666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585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61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2263 akademik, 4491 idari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25CEB-14A9-4A2C-BB78-500E1982D1B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802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A4543-83FE-24DF-E87A-47CEF1DFE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73C3F-6E52-E72C-EDC3-482ABD4E9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7E997-8CAF-544C-0B34-FEEBFF56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00FBDC8-831F-4127-8D99-71DEAE9FDEB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F3FA-F440-7AEE-4B06-A27369A5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02018-046B-823E-92B4-594F8AF1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64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D2E20-F9EF-CE68-3109-7E97A977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B41CFB-8C95-3B5E-AE48-A35580CA2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0254B-EAEF-3948-A741-05D743CC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8A1F6F4-DC2E-4B2D-8B92-2AA44017F1D3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CBB22-7FC3-1F13-7C6D-522A8DF3E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5DBB3-BB97-D387-6016-D01AD4D8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8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49F7B6-A045-03B9-BF5E-41F8B6406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51C7E-5C67-D868-C4C9-4A51BA1DD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77C3C-6CB6-8324-7F1F-5D1E35029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C34A491-95A6-404F-A606-0316DA756FC8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6FD8B-70A0-25B4-1BFF-ECA1779B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98766-12B9-29AF-8216-CA3825E6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3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26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2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22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41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27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35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0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D2AF4-9CB4-B9C4-E9CC-F50A0FDC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142AA-553A-2D40-51C0-924C74F8C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873F9-2015-7D82-9280-FBA48E00D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E511D0D-1AEA-4625-89B6-3BCB2CF99A92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AF80A-D02A-1B28-D1A4-8FDD6674B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01FF-1175-E379-295C-F1B474C0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46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94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484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3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CFC3-BE7E-DAA3-4861-8B107749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B8907-926A-FC1C-D1B6-F19DABAD6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FB5C8-2934-985E-051D-608B83F3B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2AFC298-6896-4F50-8582-CF3324C9A80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6595E-A189-B23F-AB97-05A1E5EA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AD9A1-6558-A8B8-5F01-05321106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3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F9B2-8AAB-0A12-A164-D30F26D9F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E9070-1B24-6441-5424-5F2F63450D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C09E30-54E6-56F7-95C7-E9AE4AEF4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76C5EA-F3D8-C170-35D5-4812FCB2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291B97-A71F-4C60-866C-35617AB3FA3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ABB9D-C238-AD52-7BFB-371A74D7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4D829-40B1-E57C-59A8-6BE6D141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23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A2AA-C3C4-FA50-E8E7-F25F617B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2AEFA-38DC-5C66-331D-75FE91768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B291A-8C1D-AC9C-ED39-A58ADDC45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3DA2BC-51D7-DE1D-9254-C56B758C5A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6DEF4-E535-BAEB-5050-D4CDB062B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EA745-0215-9252-9A7F-D979AF84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61C9F25-F92D-46DC-AC55-87DDE1D2DF82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4EB86-DB38-921C-191C-50179A015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8B5FD8-95F2-8CD2-BADE-547D59F6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63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2535-E1C4-6672-8B91-1CA1D6AA5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486619-43B5-D75E-C0E0-5F86606C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9AC77D6-72DA-4A07-ABB6-8BB499B2C899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614CD-F223-B450-9CCB-0FA618AA0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50DFE-8610-B390-AB25-FDE29746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2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31F6E5-D8D7-C5D1-A1C7-103583703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85C9AD8-CF6B-4228-996C-E07C9EFE39A3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4D934-5DEB-5AC1-0CB0-30A1A04C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9F210-795C-EB6E-62D8-83CCCDAD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2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FD9D-A29C-EAD2-8502-027576869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87CFD-1BD4-44FE-482B-A961895B2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768CC-36E9-BD72-C0DA-1067CBA2A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16843-E613-9F83-2A55-87B9464F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85DD3B6-B5CE-4BB3-BA22-7DECAA120C9D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A829A-D947-2665-2CC2-A9325BDF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F553D-7691-CE9D-10B4-2BA432A4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88D4-8F29-EAA3-1670-AB031995E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CC3523-19C1-5D27-CFAA-BFC1C3391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B6473-7F85-0DF2-0DF6-1C54F1844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324D7-CD07-A98D-B6F1-2E7C7366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3577951-2B96-4BAB-BABC-267CED305691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D2D05-98A1-7791-ABF8-A470AD167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AC14D-0027-13BF-2A7E-5F2721AC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1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A663D5-AC3D-D504-DB73-8355D233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E7299-6C30-76EC-5BF1-9395E71DD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89638-94CB-17B2-9F85-8BB0CD335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58D6A2F-CB1E-4E6C-B513-99EDB3425801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23E0F-8B3B-44E9-B566-A3906F58F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www.cu.edu.tr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194E9-E542-7DAD-D8E0-4EF9C3D48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1787044-C7AD-425A-9C42-012A5430F3B1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5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7C402E2-C832-4F8A-832A-A970AE894D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03.10.2023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91D29E3-C135-4CC4-BE89-8B0243BF7A1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30.jpeg"/><Relationship Id="rId5" Type="http://schemas.openxmlformats.org/officeDocument/2006/relationships/image" Target="../media/image7.png"/><Relationship Id="rId10" Type="http://schemas.openxmlformats.org/officeDocument/2006/relationships/image" Target="../media/image29.jpeg"/><Relationship Id="rId4" Type="http://schemas.openxmlformats.org/officeDocument/2006/relationships/image" Target="../media/image6.png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34.jpeg"/><Relationship Id="rId4" Type="http://schemas.openxmlformats.org/officeDocument/2006/relationships/image" Target="../media/image6.png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40.jpeg"/><Relationship Id="rId5" Type="http://schemas.openxmlformats.org/officeDocument/2006/relationships/image" Target="../media/image7.png"/><Relationship Id="rId10" Type="http://schemas.openxmlformats.org/officeDocument/2006/relationships/image" Target="../media/image39.jpeg"/><Relationship Id="rId4" Type="http://schemas.openxmlformats.org/officeDocument/2006/relationships/image" Target="../media/image6.pn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jp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46.jpeg"/><Relationship Id="rId5" Type="http://schemas.openxmlformats.org/officeDocument/2006/relationships/image" Target="../media/image7.png"/><Relationship Id="rId10" Type="http://schemas.openxmlformats.org/officeDocument/2006/relationships/image" Target="../media/image45.jpeg"/><Relationship Id="rId4" Type="http://schemas.openxmlformats.org/officeDocument/2006/relationships/image" Target="../media/image6.pn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55.jpeg"/><Relationship Id="rId4" Type="http://schemas.openxmlformats.org/officeDocument/2006/relationships/image" Target="../media/image6.png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60.png"/><Relationship Id="rId5" Type="http://schemas.openxmlformats.org/officeDocument/2006/relationships/image" Target="../media/image7.png"/><Relationship Id="rId10" Type="http://schemas.openxmlformats.org/officeDocument/2006/relationships/image" Target="../media/image59.jpg"/><Relationship Id="rId4" Type="http://schemas.openxmlformats.org/officeDocument/2006/relationships/image" Target="../media/image6.png"/><Relationship Id="rId9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64.png"/><Relationship Id="rId5" Type="http://schemas.openxmlformats.org/officeDocument/2006/relationships/image" Target="../media/image7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6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13" Type="http://schemas.openxmlformats.org/officeDocument/2006/relationships/image" Target="../media/image7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7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72.png"/><Relationship Id="rId5" Type="http://schemas.openxmlformats.org/officeDocument/2006/relationships/image" Target="../media/image7.png"/><Relationship Id="rId10" Type="http://schemas.openxmlformats.org/officeDocument/2006/relationships/image" Target="../media/image71.jpeg"/><Relationship Id="rId4" Type="http://schemas.openxmlformats.org/officeDocument/2006/relationships/image" Target="../media/image6.png"/><Relationship Id="rId9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522683" y="1478486"/>
            <a:ext cx="6015542" cy="290776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0" y="1446861"/>
            <a:ext cx="9329605" cy="4402324"/>
            <a:chOff x="0" y="730729"/>
            <a:chExt cx="12439473" cy="5869767"/>
          </a:xfrm>
        </p:grpSpPr>
        <p:grpSp>
          <p:nvGrpSpPr>
            <p:cNvPr id="8" name="Grup 7"/>
            <p:cNvGrpSpPr/>
            <p:nvPr/>
          </p:nvGrpSpPr>
          <p:grpSpPr>
            <a:xfrm>
              <a:off x="0" y="6217897"/>
              <a:ext cx="12439473" cy="382599"/>
              <a:chOff x="0" y="6217897"/>
              <a:chExt cx="12439473" cy="382599"/>
            </a:xfrm>
          </p:grpSpPr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220900"/>
                <a:ext cx="12192000" cy="379596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420612" y="6217897"/>
                <a:ext cx="2018861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pic>
        <p:nvPicPr>
          <p:cNvPr id="13" name="Picture 8" descr="Logo">
            <a:extLst>
              <a:ext uri="{FF2B5EF4-FFF2-40B4-BE49-F238E27FC236}">
                <a16:creationId xmlns:a16="http://schemas.microsoft.com/office/drawing/2014/main" id="{24C105AA-D8A3-5B1F-23EA-420DC24AAB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530" y="996554"/>
            <a:ext cx="1410941" cy="140731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E9C8148-1699-8470-1D91-3EDDD9D22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209" y="4651362"/>
            <a:ext cx="8707582" cy="932712"/>
          </a:xfrm>
        </p:spPr>
        <p:txBody>
          <a:bodyPr>
            <a:noAutofit/>
          </a:bodyPr>
          <a:lstStyle/>
          <a:p>
            <a:r>
              <a:rPr lang="tr-TR" sz="2800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</a:t>
            </a:r>
            <a:br>
              <a:rPr lang="tr-TR" sz="2800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2800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RADYO, TELEVİZYON VE SİNEMA BÖLÜMÜ</a:t>
            </a:r>
            <a:br>
              <a:rPr lang="tr-TR" sz="2800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2800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ORYANTASYON SUNUMU</a:t>
            </a:r>
            <a:endParaRPr lang="tr-TR" sz="2800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67B1BA7-D2F7-7C65-4C78-6E9D41174544}"/>
              </a:ext>
            </a:extLst>
          </p:cNvPr>
          <p:cNvSpPr txBox="1">
            <a:spLocks/>
          </p:cNvSpPr>
          <p:nvPr/>
        </p:nvSpPr>
        <p:spPr>
          <a:xfrm>
            <a:off x="0" y="5585200"/>
            <a:ext cx="1461892" cy="23864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350" dirty="0" smtClean="0">
                <a:solidFill>
                  <a:prstClr val="white"/>
                </a:solidFill>
                <a:latin typeface="Calibri" panose="020F0502020204030204"/>
              </a:rPr>
              <a:t>09/10/2023</a:t>
            </a:r>
            <a:endParaRPr lang="tr-T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041F8A6-1C8A-0BD1-F69D-C7135E2989CD}"/>
              </a:ext>
            </a:extLst>
          </p:cNvPr>
          <p:cNvSpPr txBox="1">
            <a:spLocks/>
          </p:cNvSpPr>
          <p:nvPr/>
        </p:nvSpPr>
        <p:spPr>
          <a:xfrm>
            <a:off x="1552576" y="5581233"/>
            <a:ext cx="5791200" cy="24261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 smtClean="0">
                <a:solidFill>
                  <a:prstClr val="white"/>
                </a:solidFill>
              </a:rPr>
              <a:t>Çukurova Üniversitesi İletişim Fakültesi Radyo, Televizyon Ve Sinema Bölümü</a:t>
            </a:r>
            <a:endParaRPr lang="tr-TR" sz="11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005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22888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YERLEŞKE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76804" y="1576175"/>
            <a:ext cx="89671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tr-TR" sz="1400" b="1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DEKANLIK</a:t>
            </a:r>
            <a:endParaRPr lang="tr-TR" sz="1400" b="1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tr-TR" sz="1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İdari Yönetim Birimleri, İletişim Araçları Müzesi</a:t>
            </a:r>
          </a:p>
          <a:p>
            <a:pPr marL="342900" lvl="0" indent="-342900">
              <a:buFontTx/>
              <a:buAutoNum type="arabicPeriod"/>
            </a:pPr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İletişim Fakültesi Dekanlığı, Dekan Yardımcısı Ofisleri ve Fakülte Sekreterliği</a:t>
            </a:r>
          </a:p>
          <a:p>
            <a:pPr marL="342900" lvl="0" indent="-342900">
              <a:buFontTx/>
              <a:buAutoNum type="arabicPeriod"/>
            </a:pPr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Konferans Salonu ve Fuaye Alanları</a:t>
            </a: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defRPr/>
            </a:pPr>
            <a:r>
              <a:rPr lang="tr-TR" sz="1400" b="1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 BİNA</a:t>
            </a:r>
            <a:endParaRPr lang="tr-TR" sz="1400" b="1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tr-TR" sz="1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İletişim Fakültesi Öğrenci İşleri, İletişim Fakültesi Uygulama Birimleri,  </a:t>
            </a:r>
          </a:p>
          <a:p>
            <a:pPr lvl="0"/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Okuma Salonu, Kantin, Derslikler ve Amfiler</a:t>
            </a:r>
          </a:p>
          <a:p>
            <a:pPr marL="342900" lvl="0" indent="-342900">
              <a:buFontTx/>
              <a:buAutoNum type="arabicPeriod"/>
            </a:pPr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Derslikler </a:t>
            </a:r>
          </a:p>
          <a:p>
            <a:pPr marL="342900" lvl="0" indent="-342900">
              <a:buFontTx/>
              <a:buAutoNum type="arabicPeriod"/>
            </a:pPr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İletişim Bilimleri Bölüm Başkanlığı, Radyo, Televizyon ve Sinema Bölüm Başkanlığı, Öğretim Elemanı Ofisleri</a:t>
            </a:r>
          </a:p>
          <a:p>
            <a:pPr marL="342900" lvl="0" indent="-342900">
              <a:buFontTx/>
              <a:buAutoNum type="arabicPeriod"/>
            </a:pPr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Gazetecilik Bölüm Başkanlığı ve Öğretim Elemanı Ofisleri</a:t>
            </a: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685800">
              <a:defRPr/>
            </a:pPr>
            <a:r>
              <a:rPr lang="tr-TR" sz="1400" b="1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STÜDYO BİNASI</a:t>
            </a:r>
            <a:endParaRPr lang="tr-TR" sz="1400" b="1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1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Stüdyolar</a:t>
            </a:r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Sinema Salonu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1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Uygulama Birimleri </a:t>
            </a:r>
          </a:p>
        </p:txBody>
      </p:sp>
    </p:spTree>
    <p:extLst>
      <p:ext uri="{BB962C8B-B14F-4D97-AF65-F5344CB8AC3E}">
        <p14:creationId xmlns:p14="http://schemas.microsoft.com/office/powerpoint/2010/main" val="203300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619271" y="879300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ANA BİNA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464537"/>
            <a:ext cx="6510203" cy="392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9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128548" y="874835"/>
            <a:ext cx="6944054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DEKANLIK BİNASI GİRİŞ KATI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7" b="482"/>
          <a:stretch/>
        </p:blipFill>
        <p:spPr>
          <a:xfrm>
            <a:off x="3264403" y="2767966"/>
            <a:ext cx="2962275" cy="1729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Dikdörtgen 18"/>
          <p:cNvSpPr/>
          <p:nvPr/>
        </p:nvSpPr>
        <p:spPr>
          <a:xfrm>
            <a:off x="6314280" y="3572780"/>
            <a:ext cx="3045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İletişim Araçları Sergisi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İdari Personel Ofisleri</a:t>
            </a:r>
            <a:endParaRPr lang="tr-TR" b="1" spc="-4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176435" y="1672684"/>
            <a:ext cx="3000366" cy="363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3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740132" y="974610"/>
            <a:ext cx="7515554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DEKANLIK BİNASI 1. KAT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25" y="2061817"/>
            <a:ext cx="4856397" cy="2855561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5238750" y="2872912"/>
            <a:ext cx="30451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Dekanlık Ofisi</a:t>
            </a:r>
            <a:endParaRPr lang="tr-TR" b="1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Dekan Yardımcısı Ofisi</a:t>
            </a:r>
            <a:endParaRPr lang="tr-TR" b="1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Fakülte Sekreteri Ofisi</a:t>
            </a:r>
            <a:endParaRPr lang="tr-TR" b="1" spc="-4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2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740132" y="974610"/>
            <a:ext cx="7515554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ANA BİNA GİRİŞ KATI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6399585" y="2457414"/>
            <a:ext cx="23568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Derslikler (101-104)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Amfiler (4 Adet)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Özgür Sinematek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Okuma Salonu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Öğrenci İşleri Ofisi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Kantin</a:t>
            </a:r>
            <a:endParaRPr lang="tr-TR" b="1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" name="Picture 2" descr="C:\Users\onr\Desktop\OKUL\20160926_13422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9" b="10900"/>
          <a:stretch/>
        </p:blipFill>
        <p:spPr bwMode="auto">
          <a:xfrm>
            <a:off x="96991" y="1475656"/>
            <a:ext cx="3164601" cy="185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onr\Desktop\OKUL\20160926_13575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7"/>
          <a:stretch/>
        </p:blipFill>
        <p:spPr bwMode="auto">
          <a:xfrm>
            <a:off x="96990" y="3476191"/>
            <a:ext cx="3164601" cy="1861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" name="Picture 3" descr="C:\Users\onr\Desktop\OKUL\20160926_13544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9"/>
          <a:stretch/>
        </p:blipFill>
        <p:spPr bwMode="auto">
          <a:xfrm>
            <a:off x="3393732" y="3447057"/>
            <a:ext cx="2895147" cy="196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Özgür Sinematek (@ozgursinematek) / Twitte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264" y="1482570"/>
            <a:ext cx="2939615" cy="182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04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740132" y="974610"/>
            <a:ext cx="7515554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ANA BİNA 1. KAT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6191250" y="2464802"/>
            <a:ext cx="2565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Derslikler (201-205)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Akıllı Sınıf (213)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Bilgisayar Laboratuvarı (1 Adet)</a:t>
            </a:r>
          </a:p>
        </p:txBody>
      </p:sp>
      <p:pic>
        <p:nvPicPr>
          <p:cNvPr id="22" name="Picture 2" descr="C:\Users\onr\Desktop\OKUL\20160926_13271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"/>
          <a:stretch/>
        </p:blipFill>
        <p:spPr bwMode="auto">
          <a:xfrm>
            <a:off x="467612" y="1663644"/>
            <a:ext cx="5094988" cy="36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90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740132" y="974610"/>
            <a:ext cx="7515554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ANA BİNA 2. KAT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6399585" y="2348987"/>
            <a:ext cx="26628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Öğretim Elemanlarının Ofisleri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Radyo, Televizyon ve Sinema Bölüm Başkanlığı-Sekreterliği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Konferans Salonu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Fuaye Alanı</a:t>
            </a:r>
            <a:endParaRPr lang="tr-TR" b="1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Picture 3" descr="C:\Users\onr\Desktop\OKUL\20160926_13375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846" y="1555624"/>
            <a:ext cx="2737874" cy="1740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onr\Desktop\OKUL\20160926_13361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7"/>
          <a:stretch/>
        </p:blipFill>
        <p:spPr bwMode="auto">
          <a:xfrm>
            <a:off x="125089" y="1521587"/>
            <a:ext cx="3016625" cy="177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onr\Desktop\OKUL\20160926_13363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2" y="3393125"/>
            <a:ext cx="3048562" cy="198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5382" y="3396127"/>
            <a:ext cx="2841093" cy="198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6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619271" y="879300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STÜDYO BİNASI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37" y="1516935"/>
            <a:ext cx="6868790" cy="386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8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619271" y="879300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STÜDYO BİNASI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7556566" y="2948190"/>
            <a:ext cx="16541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defRPr/>
            </a:pPr>
            <a:r>
              <a:rPr lang="tr-TR" sz="1400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GİRİŞ KAT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Üç adet stüdyo</a:t>
            </a:r>
            <a:endParaRPr lang="tr-TR" sz="1400" b="1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Kurgu Odaları</a:t>
            </a:r>
            <a:endParaRPr lang="tr-T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1" y="1563132"/>
            <a:ext cx="2631557" cy="1973668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3" y="3673389"/>
            <a:ext cx="2615325" cy="1624695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6" y="1576175"/>
            <a:ext cx="2321344" cy="1973668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98" y="3686432"/>
            <a:ext cx="2334151" cy="1607739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40" y="1563389"/>
            <a:ext cx="2246181" cy="1986453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43" y="3700073"/>
            <a:ext cx="2212922" cy="15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619271" y="879300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ÜNİVERSİTESİ İLETİŞİM FAKÜLTESİ / STÜDYO BİNASI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6319246" y="2154710"/>
            <a:ext cx="30402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685800">
              <a:defRPr/>
            </a:pPr>
            <a:r>
              <a:rPr lang="tr-TR" sz="1400" b="1" u="sng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1. KAT</a:t>
            </a:r>
            <a:endParaRPr lang="tr-TR" sz="1400" b="1" u="sng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100.9 Radyo Üniversite</a:t>
            </a:r>
          </a:p>
          <a:p>
            <a:pPr lvl="0"/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Fotoğraf ve </a:t>
            </a:r>
            <a:r>
              <a:rPr lang="tr-T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Greenbox</a:t>
            </a:r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Stüdyosu</a:t>
            </a:r>
          </a:p>
          <a:p>
            <a:pPr lvl="0"/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Sinema Salonu ve Sergi Alanı</a:t>
            </a:r>
          </a:p>
          <a:p>
            <a:pPr lvl="0"/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Belgesel Atölyesi (ÇİBA)</a:t>
            </a:r>
          </a:p>
          <a:p>
            <a:pPr lvl="0"/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Kısa Film </a:t>
            </a:r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Atölyesi</a:t>
            </a:r>
            <a:endParaRPr lang="tr-T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İnternet Televizyonculuğu Atölyesi</a:t>
            </a:r>
          </a:p>
          <a:p>
            <a:pPr lvl="0"/>
            <a:r>
              <a:rPr lang="tr-TR" sz="1400" b="1" dirty="0">
                <a:latin typeface="Calibri" panose="020F0502020204030204" pitchFamily="34" charset="0"/>
                <a:cs typeface="Calibri" panose="020F0502020204030204" pitchFamily="34" charset="0"/>
              </a:rPr>
              <a:t>Dijital Hikaye </a:t>
            </a:r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Atölyesi</a:t>
            </a:r>
          </a:p>
          <a:p>
            <a:pPr lvl="0"/>
            <a:r>
              <a:rPr lang="tr-T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Masaüstü Yayıncılık Uygulama Birimi</a:t>
            </a:r>
          </a:p>
          <a:p>
            <a:pPr lvl="0"/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1550507"/>
            <a:ext cx="2076450" cy="1707356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0" y="3353462"/>
            <a:ext cx="2080266" cy="1655033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984" y="1550506"/>
            <a:ext cx="1972592" cy="1715111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741" y="3353462"/>
            <a:ext cx="1984970" cy="1655033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84" y="1536804"/>
            <a:ext cx="2014862" cy="1719439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37" y="3353461"/>
            <a:ext cx="1993909" cy="165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1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05933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GENEL BİLGİLER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941567" y="1564258"/>
            <a:ext cx="7772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Çukurova Üniversitesi İletişim Fakültesi resmi olarak 2006 yılında kuruldu.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Kuruluş sürecini tamamlayan Fakültemiz, 2012 yılında İletişim Bilimleri Bölümüne öğrenci alarak eğitim öğretime başladı.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2014 yılında Radyo Televizyon ve Sinema Bölümü öğrenci aldı.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Gazetecilik Bölümü ise 2017 yılı itibariyle öğrenci alarak eğitim-öğretime başladı.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Fakültemize kayıtlı öğrenci sayısı ise </a:t>
            </a:r>
            <a:r>
              <a:rPr lang="tr-TR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757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’dir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aphicFrame>
        <p:nvGraphicFramePr>
          <p:cNvPr id="18" name="Tablo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289226"/>
              </p:ext>
            </p:extLst>
          </p:nvPr>
        </p:nvGraphicFramePr>
        <p:xfrm>
          <a:off x="638599" y="3793901"/>
          <a:ext cx="8117832" cy="14820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2972">
                  <a:extLst>
                    <a:ext uri="{9D8B030D-6E8A-4147-A177-3AD203B41FA5}">
                      <a16:colId xmlns:a16="http://schemas.microsoft.com/office/drawing/2014/main" val="1407243281"/>
                    </a:ext>
                  </a:extLst>
                </a:gridCol>
                <a:gridCol w="1352972">
                  <a:extLst>
                    <a:ext uri="{9D8B030D-6E8A-4147-A177-3AD203B41FA5}">
                      <a16:colId xmlns:a16="http://schemas.microsoft.com/office/drawing/2014/main" val="3249003092"/>
                    </a:ext>
                  </a:extLst>
                </a:gridCol>
                <a:gridCol w="1352972">
                  <a:extLst>
                    <a:ext uri="{9D8B030D-6E8A-4147-A177-3AD203B41FA5}">
                      <a16:colId xmlns:a16="http://schemas.microsoft.com/office/drawing/2014/main" val="2171142062"/>
                    </a:ext>
                  </a:extLst>
                </a:gridCol>
                <a:gridCol w="1352972">
                  <a:extLst>
                    <a:ext uri="{9D8B030D-6E8A-4147-A177-3AD203B41FA5}">
                      <a16:colId xmlns:a16="http://schemas.microsoft.com/office/drawing/2014/main" val="645940379"/>
                    </a:ext>
                  </a:extLst>
                </a:gridCol>
                <a:gridCol w="1352972">
                  <a:extLst>
                    <a:ext uri="{9D8B030D-6E8A-4147-A177-3AD203B41FA5}">
                      <a16:colId xmlns:a16="http://schemas.microsoft.com/office/drawing/2014/main" val="3776039135"/>
                    </a:ext>
                  </a:extLst>
                </a:gridCol>
                <a:gridCol w="1352972">
                  <a:extLst>
                    <a:ext uri="{9D8B030D-6E8A-4147-A177-3AD203B41FA5}">
                      <a16:colId xmlns:a16="http://schemas.microsoft.com/office/drawing/2014/main" val="2763459873"/>
                    </a:ext>
                  </a:extLst>
                </a:gridCol>
              </a:tblGrid>
              <a:tr h="370501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TOPLAM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20708"/>
                  </a:ext>
                </a:extLst>
              </a:tr>
              <a:tr h="370501">
                <a:tc>
                  <a:txBody>
                    <a:bodyPr/>
                    <a:lstStyle/>
                    <a:p>
                      <a:r>
                        <a:rPr lang="tr-TR" dirty="0" smtClean="0"/>
                        <a:t>İLET BİL.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69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77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71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77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294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9079"/>
                  </a:ext>
                </a:extLst>
              </a:tr>
              <a:tr h="370501">
                <a:tc>
                  <a:txBody>
                    <a:bodyPr/>
                    <a:lstStyle/>
                    <a:p>
                      <a:r>
                        <a:rPr lang="tr-TR" dirty="0" smtClean="0"/>
                        <a:t>RTS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65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77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54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71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247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191352"/>
                  </a:ext>
                </a:extLst>
              </a:tr>
              <a:tr h="370501">
                <a:tc>
                  <a:txBody>
                    <a:bodyPr/>
                    <a:lstStyle/>
                    <a:p>
                      <a:r>
                        <a:rPr lang="tr-TR" dirty="0" smtClean="0"/>
                        <a:t>GZT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66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66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46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38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216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391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193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546750" y="68866"/>
            <a:ext cx="7903666" cy="125155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İÇERİĞİ</a:t>
            </a:r>
          </a:p>
          <a:p>
            <a:pPr algn="ctr" defTabSz="685800">
              <a:defRPr/>
            </a:pP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https://rts.cu.edu.tr/cu/egitim/syllabus/2023-24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6383330" y="2855209"/>
            <a:ext cx="3040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Giriş ve Temel Kavramlar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YÖK Ortak Dersler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Sosyal Bilimler Alanı</a:t>
            </a:r>
            <a:endParaRPr lang="tr-T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3" y="1671809"/>
            <a:ext cx="6248067" cy="341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3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6216062" y="2644484"/>
            <a:ext cx="3040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Zorunlu ve Seçmeli dersler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Alana yönelik teorik ve uygulamalı içerikler</a:t>
            </a:r>
            <a:endParaRPr lang="tr-T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546750" y="68866"/>
            <a:ext cx="7903666" cy="125155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İÇERİĞİ</a:t>
            </a:r>
          </a:p>
          <a:p>
            <a:pPr algn="ctr" defTabSz="685800">
              <a:defRPr/>
            </a:pP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https://rts.cu.edu.tr/cu/egitim/syllabus/2023-24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0" y="1523151"/>
            <a:ext cx="5124153" cy="392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4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6383330" y="2855209"/>
            <a:ext cx="3040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Mesleki eğitim içerikleri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Alana göre uzmanlaşma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Staj dönemi başlangıcı</a:t>
            </a:r>
            <a:endParaRPr lang="tr-T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546750" y="68866"/>
            <a:ext cx="7903666" cy="125155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İÇERİĞİ</a:t>
            </a:r>
          </a:p>
          <a:p>
            <a:pPr algn="ctr" defTabSz="685800">
              <a:defRPr/>
            </a:pP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https://rts.cu.edu.tr/cu/egitim/syllabus/2023-24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9" y="1463921"/>
            <a:ext cx="5274591" cy="396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0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6152762" y="2585466"/>
            <a:ext cx="299123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Mezuniyet Projesi ile yazılı ya da görsel-işitsel içerik üretimi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Seçmeli ders ağırlıklı program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b="1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Alan dışı ders seçimi</a:t>
            </a:r>
            <a:endParaRPr lang="tr-T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546750" y="68866"/>
            <a:ext cx="7903666" cy="125155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İÇERİĞİ</a:t>
            </a:r>
          </a:p>
          <a:p>
            <a:pPr algn="ctr" defTabSz="685800">
              <a:defRPr/>
            </a:pP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https://rts.cu.edu.tr/cu/egitim/syllabus/2023-24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38" y="1524465"/>
            <a:ext cx="4797359" cy="386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6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53925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DEĞİŞİM PROGRAMLARI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oogle Shape;162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50191" y="2056668"/>
            <a:ext cx="1800225" cy="906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3;p9"/>
          <p:cNvPicPr preferRelativeResize="0"/>
          <p:nvPr/>
        </p:nvPicPr>
        <p:blipFill rotWithShape="1">
          <a:blip r:embed="rId9">
            <a:alphaModFix/>
          </a:blip>
          <a:srcRect l="24008" t="12250" r="23749" b="10750"/>
          <a:stretch/>
        </p:blipFill>
        <p:spPr>
          <a:xfrm>
            <a:off x="4223869" y="2037960"/>
            <a:ext cx="1039019" cy="94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4;p9"/>
          <p:cNvPicPr preferRelativeResize="0"/>
          <p:nvPr/>
        </p:nvPicPr>
        <p:blipFill rotWithShape="1">
          <a:blip r:embed="rId10">
            <a:alphaModFix/>
          </a:blip>
          <a:srcRect l="24700" t="12360" r="24450" b="23712"/>
          <a:stretch/>
        </p:blipFill>
        <p:spPr>
          <a:xfrm>
            <a:off x="1106075" y="1992319"/>
            <a:ext cx="1267619" cy="94977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59;p9"/>
          <p:cNvSpPr txBox="1"/>
          <p:nvPr/>
        </p:nvSpPr>
        <p:spPr>
          <a:xfrm>
            <a:off x="302101" y="2976076"/>
            <a:ext cx="288552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FARABİ DEĞİŞİM PROGRAMI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Anlaşmalı Program Sayısı: 60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Giden Öğrenci Sayısı: </a:t>
            </a:r>
            <a:r>
              <a:rPr lang="tr-TR" sz="1400" u="none" strike="noStrike" cap="none" dirty="0" smtClean="0">
                <a:ea typeface="Arial"/>
                <a:cs typeface="Arial"/>
                <a:sym typeface="Arial"/>
              </a:rPr>
              <a:t>-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Gelen Öğrenci Sayısı: -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u="none" strike="noStrike" cap="none" dirty="0">
              <a:solidFill>
                <a:srgbClr val="3A3838"/>
              </a:solidFill>
              <a:latin typeface="Moderat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60;p9"/>
          <p:cNvSpPr txBox="1"/>
          <p:nvPr/>
        </p:nvSpPr>
        <p:spPr>
          <a:xfrm>
            <a:off x="3187629" y="2989664"/>
            <a:ext cx="31115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MEVLANA DEĞİŞİM PROGRAMI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Anlaşmalı Program Sayısı: 24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Giden Öğrenci Sayısı: -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Gelen Öğrenci Sayısı: -</a:t>
            </a:r>
            <a:endParaRPr sz="1400" dirty="0"/>
          </a:p>
        </p:txBody>
      </p:sp>
      <p:sp>
        <p:nvSpPr>
          <p:cNvPr id="24" name="Google Shape;161;p9"/>
          <p:cNvSpPr txBox="1"/>
          <p:nvPr/>
        </p:nvSpPr>
        <p:spPr>
          <a:xfrm>
            <a:off x="5971557" y="2996578"/>
            <a:ext cx="32131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ERASMUS+ DEĞİŞİM PROGRAMI</a:t>
            </a:r>
            <a:endParaRPr sz="1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Anlaşmalı Program Sayısı: </a:t>
            </a:r>
            <a:r>
              <a:rPr lang="tr-TR" sz="1400" u="none" strike="noStrike" cap="none" dirty="0" smtClean="0">
                <a:ea typeface="Arial"/>
                <a:cs typeface="Arial"/>
                <a:sym typeface="Arial"/>
              </a:rPr>
              <a:t>5</a:t>
            </a:r>
            <a:endParaRPr sz="140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Giden Öğrenci Sayısı: </a:t>
            </a:r>
            <a:r>
              <a:rPr lang="tr-TR" sz="1400" u="none" strike="noStrike" cap="none" dirty="0" smtClean="0">
                <a:ea typeface="Arial"/>
                <a:cs typeface="Arial"/>
                <a:sym typeface="Arial"/>
              </a:rPr>
              <a:t>1</a:t>
            </a:r>
            <a:endParaRPr sz="140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u="none" strike="noStrike" cap="none" dirty="0">
                <a:ea typeface="Arial"/>
                <a:cs typeface="Arial"/>
                <a:sym typeface="Arial"/>
              </a:rPr>
              <a:t>Gelen Öğrenci Sayısı: -</a:t>
            </a:r>
            <a:endParaRPr sz="1400" u="none" strike="noStrike" cap="none" dirty="0">
              <a:ea typeface="Arial"/>
              <a:cs typeface="Arial"/>
              <a:sym typeface="Arial"/>
            </a:endParaRPr>
          </a:p>
        </p:txBody>
      </p:sp>
      <p:sp>
        <p:nvSpPr>
          <p:cNvPr id="25" name="8 Metin kutusu"/>
          <p:cNvSpPr txBox="1"/>
          <p:nvPr/>
        </p:nvSpPr>
        <p:spPr>
          <a:xfrm>
            <a:off x="-374648" y="4518455"/>
            <a:ext cx="9893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/>
              <a:t>Mevlana </a:t>
            </a:r>
            <a:r>
              <a:rPr lang="tr-TR" sz="1400" dirty="0"/>
              <a:t>Değişim Programı ve Farabi Değişim </a:t>
            </a:r>
            <a:endParaRPr lang="tr-TR" sz="1400" dirty="0" smtClean="0"/>
          </a:p>
          <a:p>
            <a:pPr algn="ctr"/>
            <a:r>
              <a:rPr lang="tr-TR" sz="1400" dirty="0" smtClean="0"/>
              <a:t>Programı </a:t>
            </a:r>
            <a:r>
              <a:rPr lang="tr-TR" sz="1400" dirty="0"/>
              <a:t>kapsamında </a:t>
            </a:r>
            <a:r>
              <a:rPr lang="tr-TR" sz="1400" dirty="0" smtClean="0"/>
              <a:t>2023-24 eğitim </a:t>
            </a:r>
            <a:r>
              <a:rPr lang="tr-TR" sz="1400" dirty="0"/>
              <a:t>öğretim yılında YÖK kararı ile değişim yapılmamaktadır.</a:t>
            </a:r>
          </a:p>
        </p:txBody>
      </p:sp>
    </p:spTree>
    <p:extLst>
      <p:ext uri="{BB962C8B-B14F-4D97-AF65-F5344CB8AC3E}">
        <p14:creationId xmlns:p14="http://schemas.microsoft.com/office/powerpoint/2010/main" val="354611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53925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DEĞİŞİM PROGRAMLARI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0" y="2002847"/>
            <a:ext cx="8809463" cy="284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53925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ATÖLYELER VE UYGULAMA BİRİMLERİ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0" y="1589912"/>
            <a:ext cx="3218832" cy="1810593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44" y="1506868"/>
            <a:ext cx="1774634" cy="2484489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44" y="4030861"/>
            <a:ext cx="2877014" cy="14314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622864" y="2325136"/>
            <a:ext cx="28957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sz="1600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Özgür Sinematek</a:t>
            </a:r>
            <a:endParaRPr lang="tr-TR" sz="1600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sz="1600" spc="-45" dirty="0" smtClean="0">
                <a:latin typeface="Calibri" panose="020F0502020204030204" pitchFamily="34" charset="0"/>
                <a:cs typeface="Calibri" panose="020F0502020204030204" pitchFamily="34" charset="0"/>
              </a:rPr>
              <a:t>Çukurova İletişim Belgesel Atölyesi (ÇİBA)</a:t>
            </a:r>
            <a:endParaRPr lang="tr-TR" sz="1600" spc="-4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Çukurova 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Üniversitesi İnternet Televizyonculuğu Atölyesi </a:t>
            </a: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(ÇİİTA)</a:t>
            </a:r>
          </a:p>
          <a:p>
            <a:pPr marL="285750" lvl="0" indent="-285750" defTabSz="685800">
              <a:buFont typeface="Arial" panose="020B0604020202020204" pitchFamily="34" charset="0"/>
              <a:buChar char="•"/>
              <a:defRPr/>
            </a:pPr>
            <a:r>
              <a:rPr lang="tr-T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Feminist Stüdyo</a:t>
            </a:r>
            <a:endParaRPr lang="tr-T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tr-TR" sz="1400" b="1" dirty="0">
              <a:solidFill>
                <a:srgbClr val="DD804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 rotWithShape="1">
          <a:blip r:embed="rId11"/>
          <a:srcRect t="14512" r="1340" b="13049"/>
          <a:stretch/>
        </p:blipFill>
        <p:spPr>
          <a:xfrm>
            <a:off x="43539" y="3526611"/>
            <a:ext cx="3402652" cy="187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7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273999" y="734718"/>
            <a:ext cx="632617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STAJ, İŞ BİRLİKLERİ VE İŞ OLANAKLARI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22D76017-97FF-424C-BA58-3B122FD94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3" y="1584058"/>
            <a:ext cx="2572531" cy="174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Resim 16">
            <a:extLst>
              <a:ext uri="{FF2B5EF4-FFF2-40B4-BE49-F238E27FC236}">
                <a16:creationId xmlns:a16="http://schemas.microsoft.com/office/drawing/2014/main" id="{22EDA174-0FB1-A743-A90C-156AC7108B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43" y="1590509"/>
            <a:ext cx="1389304" cy="156895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22" name="Resim 17">
            <a:extLst>
              <a:ext uri="{FF2B5EF4-FFF2-40B4-BE49-F238E27FC236}">
                <a16:creationId xmlns:a16="http://schemas.microsoft.com/office/drawing/2014/main" id="{C8D6F9B5-F50E-5A46-8CB0-F1E5E9EE2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333" r="23065"/>
          <a:stretch/>
        </p:blipFill>
        <p:spPr>
          <a:xfrm>
            <a:off x="467612" y="3417131"/>
            <a:ext cx="1788304" cy="164154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A8545402-D5A2-6C4D-A652-C948D83CA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194" y="3289716"/>
            <a:ext cx="1830838" cy="18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Resim 14">
            <a:extLst>
              <a:ext uri="{FF2B5EF4-FFF2-40B4-BE49-F238E27FC236}">
                <a16:creationId xmlns:a16="http://schemas.microsoft.com/office/drawing/2014/main" id="{361A360F-E3A9-9A4D-A133-DBA4870BD28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6741"/>
          <a:stretch/>
        </p:blipFill>
        <p:spPr>
          <a:xfrm>
            <a:off x="7101069" y="3458632"/>
            <a:ext cx="1753864" cy="33031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83DC31C-4A50-384E-A1FD-A36BE02EE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1" t="30487" r="13121" b="32943"/>
          <a:stretch/>
        </p:blipFill>
        <p:spPr bwMode="auto">
          <a:xfrm>
            <a:off x="4592624" y="4175172"/>
            <a:ext cx="2508445" cy="86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2761C0D3-3736-6B46-959A-1DDF48A4F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39" y="4137235"/>
            <a:ext cx="1788304" cy="119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87" y="1815721"/>
            <a:ext cx="3443835" cy="127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6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273999" y="734718"/>
            <a:ext cx="632617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PROJELER, BAŞARILAR VE ÖDÜLLER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25" y="3546286"/>
            <a:ext cx="2605952" cy="1864616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015" y="1515295"/>
            <a:ext cx="2918497" cy="1948658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13" y="1528136"/>
            <a:ext cx="2903726" cy="1935817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7464" y="4066891"/>
            <a:ext cx="3232195" cy="1230531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71" y="3623491"/>
            <a:ext cx="2869567" cy="1888427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825" y="1521919"/>
            <a:ext cx="2605951" cy="194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1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273999" y="734718"/>
            <a:ext cx="632617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PROJELER, BAŞARILAR VE ÖDÜLLER</a:t>
            </a:r>
          </a:p>
        </p:txBody>
      </p:sp>
      <p:pic>
        <p:nvPicPr>
          <p:cNvPr id="20" name="Picture 2" descr="“Karıncanın Ayak İzleri”, “Efruz” ve “Sinema Yaşıyor” filmlerinin posterler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62" y="1629685"/>
            <a:ext cx="3591602" cy="16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etin kutusu 13"/>
          <p:cNvSpPr txBox="1"/>
          <p:nvPr/>
        </p:nvSpPr>
        <p:spPr>
          <a:xfrm>
            <a:off x="4683512" y="1609119"/>
            <a:ext cx="42820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400" dirty="0"/>
              <a:t>18-24 Eylül 2023 tarihleri arasında </a:t>
            </a:r>
            <a:r>
              <a:rPr lang="tr-TR" sz="1400" dirty="0" smtClean="0"/>
              <a:t>düzenlenen </a:t>
            </a:r>
            <a:r>
              <a:rPr lang="tr-TR" sz="1400" dirty="0"/>
              <a:t>olan 30. Uluslararası Adana Altın Koza Film Festivali’nde, Ulusal Öğrenci Filmleri Yarışması, Kurmaca kategorisinde Ümit Güç’ün “Karıncanın Ayak İzleri</a:t>
            </a:r>
            <a:r>
              <a:rPr lang="tr-TR" sz="1400" dirty="0" smtClean="0"/>
              <a:t>” ödül kazandı. </a:t>
            </a:r>
            <a:r>
              <a:rPr lang="tr-TR" sz="1400" dirty="0"/>
              <a:t>Adana Kısa Film Yarışması’nda ise Emre Karakuş’un “</a:t>
            </a:r>
            <a:r>
              <a:rPr lang="tr-TR" sz="1400" dirty="0" err="1"/>
              <a:t>Efruz</a:t>
            </a:r>
            <a:r>
              <a:rPr lang="tr-TR" sz="1400" dirty="0"/>
              <a:t>”  ve Radyo, Televizyon ve Sinema Yüksek Lisans Programı öğrencisi </a:t>
            </a:r>
            <a:r>
              <a:rPr lang="tr-TR" sz="1400" dirty="0" err="1"/>
              <a:t>Batukan</a:t>
            </a:r>
            <a:r>
              <a:rPr lang="tr-TR" sz="1400" dirty="0"/>
              <a:t> </a:t>
            </a:r>
            <a:r>
              <a:rPr lang="tr-TR" sz="1400" dirty="0" err="1"/>
              <a:t>Ceyran’ın</a:t>
            </a:r>
            <a:r>
              <a:rPr lang="tr-TR" sz="1400" dirty="0"/>
              <a:t> “Sinema Yaşıyor” adlı filmleri </a:t>
            </a:r>
            <a:r>
              <a:rPr lang="tr-TR" sz="1400" dirty="0" smtClean="0"/>
              <a:t>finale kaldılar.</a:t>
            </a:r>
            <a:endParaRPr lang="tr-TR" sz="1400" dirty="0"/>
          </a:p>
        </p:txBody>
      </p:sp>
      <p:pic>
        <p:nvPicPr>
          <p:cNvPr id="21" name="Resim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1465" y="3509651"/>
            <a:ext cx="1394642" cy="1802740"/>
          </a:xfrm>
          <a:prstGeom prst="rect">
            <a:avLst/>
          </a:prstGeom>
        </p:spPr>
      </p:pic>
      <p:sp>
        <p:nvSpPr>
          <p:cNvPr id="22" name="Dikdörtgen 21"/>
          <p:cNvSpPr/>
          <p:nvPr/>
        </p:nvSpPr>
        <p:spPr>
          <a:xfrm>
            <a:off x="4683512" y="3686027"/>
            <a:ext cx="42820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400" dirty="0"/>
              <a:t>Yönetmenliğini Gülin Ören, </a:t>
            </a:r>
            <a:r>
              <a:rPr lang="tr-TR" sz="1400" dirty="0" err="1"/>
              <a:t>Batukan</a:t>
            </a:r>
            <a:r>
              <a:rPr lang="tr-TR" sz="1400" dirty="0"/>
              <a:t> </a:t>
            </a:r>
            <a:r>
              <a:rPr lang="tr-TR" sz="1400" dirty="0" err="1"/>
              <a:t>Ceyran</a:t>
            </a:r>
            <a:r>
              <a:rPr lang="tr-TR" sz="1400" dirty="0"/>
              <a:t>, Emre </a:t>
            </a:r>
            <a:r>
              <a:rPr lang="tr-TR" sz="1400" dirty="0" err="1"/>
              <a:t>Traş</a:t>
            </a:r>
            <a:r>
              <a:rPr lang="tr-TR" sz="1400" dirty="0"/>
              <a:t>, Kerem Sürmeli ve Murat </a:t>
            </a:r>
            <a:r>
              <a:rPr lang="tr-TR" sz="1400" dirty="0" err="1"/>
              <a:t>Kalaoğlu’nun</a:t>
            </a:r>
            <a:r>
              <a:rPr lang="tr-TR" sz="1400" dirty="0"/>
              <a:t> üstlendiği ve </a:t>
            </a:r>
            <a:r>
              <a:rPr lang="tr-TR" sz="1400" dirty="0" smtClean="0"/>
              <a:t>danışmanlığını Dr</a:t>
            </a:r>
            <a:r>
              <a:rPr lang="tr-TR" sz="1400" dirty="0"/>
              <a:t>. </a:t>
            </a:r>
            <a:r>
              <a:rPr lang="tr-TR" sz="1400" dirty="0" err="1"/>
              <a:t>Öğr</a:t>
            </a:r>
            <a:r>
              <a:rPr lang="tr-TR" sz="1400" dirty="0"/>
              <a:t>. Üyesi Özge Nilay </a:t>
            </a:r>
            <a:r>
              <a:rPr lang="tr-TR" sz="1400" dirty="0" err="1" smtClean="0"/>
              <a:t>Erbalaban’ün</a:t>
            </a:r>
            <a:r>
              <a:rPr lang="tr-TR" sz="1400" dirty="0" smtClean="0"/>
              <a:t> yaptığı «</a:t>
            </a:r>
            <a:r>
              <a:rPr lang="tr-TR" sz="1400" dirty="0" err="1" smtClean="0"/>
              <a:t>Co</a:t>
            </a:r>
            <a:r>
              <a:rPr lang="tr-TR" sz="1400" dirty="0" smtClean="0"/>
              <a:t> </a:t>
            </a:r>
            <a:r>
              <a:rPr lang="tr-TR" sz="1400" dirty="0" err="1" smtClean="0"/>
              <a:t>Living</a:t>
            </a:r>
            <a:r>
              <a:rPr lang="tr-TR" sz="1400" dirty="0" smtClean="0"/>
              <a:t>» </a:t>
            </a:r>
            <a:r>
              <a:rPr lang="tr-TR" sz="1400" dirty="0"/>
              <a:t>isimli belgesel filmi, Bozcaada Uluslararası Ekolojik Belgesel Festivalinin (BIFED) GAIA öğrenci kategorisi seçmelerine kalan filmler arasında yerini aldı</a:t>
            </a:r>
            <a:r>
              <a:rPr lang="tr-TR" sz="1400" dirty="0" smtClean="0"/>
              <a:t>.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402857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05933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GENEL BİLGİLER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4572000" y="237086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tr-TR" dirty="0" smtClean="0"/>
              <a:t>İLAD </a:t>
            </a:r>
            <a:r>
              <a:rPr lang="tr-TR" dirty="0" err="1"/>
              <a:t>Akreditasyonu'na</a:t>
            </a:r>
            <a:r>
              <a:rPr lang="tr-TR" dirty="0"/>
              <a:t> sahip Türkiye çapındaki </a:t>
            </a:r>
            <a:r>
              <a:rPr lang="tr-TR" dirty="0" smtClean="0"/>
              <a:t>18 Radyo, Televizyon ve Sinema bölümünden biriyiz.</a:t>
            </a:r>
          </a:p>
          <a:p>
            <a:pPr algn="just"/>
            <a:endParaRPr lang="tr-TR" dirty="0"/>
          </a:p>
          <a:p>
            <a:pPr algn="just"/>
            <a:r>
              <a:rPr lang="tr-TR" dirty="0" smtClean="0"/>
              <a:t>İletişim Fakültesi içerisinde akredite olan tek bölümüz.</a:t>
            </a:r>
            <a:endParaRPr lang="tr-TR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" r="1712" b="1317"/>
          <a:stretch/>
        </p:blipFill>
        <p:spPr>
          <a:xfrm>
            <a:off x="226680" y="1828801"/>
            <a:ext cx="437389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9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273999" y="734718"/>
            <a:ext cx="632617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İLETİŞİM KANALLARI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5" y="1462538"/>
            <a:ext cx="3741858" cy="294816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32" y="3131349"/>
            <a:ext cx="4494848" cy="2288235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4141967" y="1646014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685800">
              <a:defRPr/>
            </a:pPr>
            <a:r>
              <a:rPr lang="tr-TR" b="1" spc="-45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 </a:t>
            </a:r>
            <a:r>
              <a:rPr lang="tr-TR" b="1" spc="-45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Classroom</a:t>
            </a:r>
            <a:r>
              <a:rPr lang="tr-TR" b="1" spc="-45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RTS Bölüm Sayfası</a:t>
            </a:r>
          </a:p>
          <a:p>
            <a:pPr lvl="0" defTabSz="685800">
              <a:defRPr/>
            </a:pPr>
            <a:r>
              <a:rPr lang="tr-TR" b="1" spc="-4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Sınıf </a:t>
            </a:r>
            <a:r>
              <a:rPr lang="tr-TR" b="1" spc="-45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kodu: </a:t>
            </a:r>
            <a:r>
              <a:rPr lang="tr-TR" b="1" spc="-45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ebrdhwc</a:t>
            </a:r>
            <a:endParaRPr lang="tr-TR" b="1" spc="-45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685800">
              <a:defRPr/>
            </a:pPr>
            <a:endParaRPr lang="tr-TR" sz="1400" b="1" u="sng" spc="-45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Dikdörtgen 26"/>
          <p:cNvSpPr/>
          <p:nvPr/>
        </p:nvSpPr>
        <p:spPr>
          <a:xfrm>
            <a:off x="33454" y="45064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685800">
              <a:defRPr/>
            </a:pPr>
            <a:r>
              <a:rPr lang="tr-TR" b="1" spc="-45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Microsoft </a:t>
            </a:r>
            <a:r>
              <a:rPr lang="tr-TR" b="1" spc="-45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Teams</a:t>
            </a:r>
            <a:r>
              <a:rPr lang="tr-TR" b="1" spc="-45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RTS Radyo, Televizyon ve Sinema Bölümü (Öğretim Elemanı ve Öğrenciler)</a:t>
            </a:r>
            <a:endParaRPr lang="tr-TR" b="1" spc="-45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619271" y="879300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SAYFAMIZ </a:t>
            </a:r>
          </a:p>
          <a:p>
            <a:pPr algn="ctr" defTabSz="685800">
              <a:defRPr/>
            </a:pP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ts.cu.edu.tr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576175"/>
            <a:ext cx="7772399" cy="379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1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953906" y="885276"/>
            <a:ext cx="7145120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ORYANTASYON SUNUMLARI</a:t>
            </a:r>
          </a:p>
          <a:p>
            <a:pPr algn="ctr" defTabSz="685800">
              <a:defRPr/>
            </a:pPr>
            <a:r>
              <a:rPr lang="tr-TR" sz="3000" b="1" cap="none" spc="-45" dirty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https://rts.cu.edu.tr/cu/egitim/oryantasyon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66" y="1555096"/>
            <a:ext cx="4514153" cy="375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1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619271" y="879300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INSTAGRAM</a:t>
            </a:r>
          </a:p>
          <a:p>
            <a:pPr algn="ctr" defTabSz="685800">
              <a:defRPr/>
            </a:pPr>
            <a:r>
              <a:rPr lang="tr-TR" sz="3000" b="1" cap="none" spc="-45" dirty="0" err="1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cu_iletisim_fakultesi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0" y="1492370"/>
            <a:ext cx="5866621" cy="38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4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305296" y="938540"/>
            <a:ext cx="6413472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YOUTUBE</a:t>
            </a:r>
          </a:p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Çukurova Üniversitesi İletişim Fakültesi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06" y="1449190"/>
            <a:ext cx="7413268" cy="355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5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8148-1699-8470-1D91-3EDDD9D22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889444"/>
            <a:ext cx="6858000" cy="525518"/>
          </a:xfrm>
        </p:spPr>
        <p:txBody>
          <a:bodyPr>
            <a:noAutofit/>
          </a:bodyPr>
          <a:lstStyle/>
          <a:p>
            <a:r>
              <a:rPr lang="tr-TR" sz="3300" dirty="0"/>
              <a:t>Dinlediğiniz için </a:t>
            </a:r>
            <a:r>
              <a:rPr lang="tr-TR" sz="3300" dirty="0" smtClean="0"/>
              <a:t>teşekkürler ve başarılar</a:t>
            </a:r>
            <a:endParaRPr lang="tr-TR" sz="33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BB04E2-20C1-382E-896B-A09E353D6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5" b="18016"/>
          <a:stretch/>
        </p:blipFill>
        <p:spPr bwMode="auto">
          <a:xfrm>
            <a:off x="0" y="857250"/>
            <a:ext cx="9144000" cy="384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67B1BA7-D2F7-7C65-4C78-6E9D41174544}"/>
              </a:ext>
            </a:extLst>
          </p:cNvPr>
          <p:cNvSpPr txBox="1">
            <a:spLocks/>
          </p:cNvSpPr>
          <p:nvPr/>
        </p:nvSpPr>
        <p:spPr>
          <a:xfrm>
            <a:off x="-1" y="5610299"/>
            <a:ext cx="1461892" cy="23864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350" dirty="0">
                <a:solidFill>
                  <a:prstClr val="white"/>
                </a:solidFill>
                <a:latin typeface="Calibri" panose="020F0502020204030204"/>
              </a:rPr>
              <a:t>19/08/2022</a:t>
            </a:r>
          </a:p>
        </p:txBody>
      </p:sp>
      <p:pic>
        <p:nvPicPr>
          <p:cNvPr id="9" name="Picture 8" descr="Logo">
            <a:extLst>
              <a:ext uri="{FF2B5EF4-FFF2-40B4-BE49-F238E27FC236}">
                <a16:creationId xmlns:a16="http://schemas.microsoft.com/office/drawing/2014/main" id="{24C105AA-D8A3-5B1F-23EA-420DC24AAB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59" y="3705152"/>
            <a:ext cx="910541" cy="908203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041F8A6-1C8A-0BD1-F69D-C7135E2989CD}"/>
              </a:ext>
            </a:extLst>
          </p:cNvPr>
          <p:cNvSpPr txBox="1">
            <a:spLocks/>
          </p:cNvSpPr>
          <p:nvPr/>
        </p:nvSpPr>
        <p:spPr>
          <a:xfrm>
            <a:off x="3314699" y="5610298"/>
            <a:ext cx="2904245" cy="238646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endParaRPr lang="tr-T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B2746F0-B8D3-4386-8B6D-F8A9B4C98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4470" y="6353248"/>
            <a:ext cx="1949530" cy="238646"/>
          </a:xfrm>
        </p:spPr>
        <p:txBody>
          <a:bodyPr/>
          <a:lstStyle/>
          <a:p>
            <a:pPr defTabSz="685800"/>
            <a:r>
              <a:rPr lang="tr-TR" sz="1350" dirty="0" smtClean="0">
                <a:solidFill>
                  <a:prstClr val="white"/>
                </a:solidFill>
                <a:latin typeface="Calibri" panose="020F0502020204030204"/>
              </a:rPr>
              <a:t>rts.cu.edu.tr</a:t>
            </a:r>
            <a:endParaRPr lang="tr-TR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51" y="3743325"/>
            <a:ext cx="870030" cy="8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5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744865" y="705933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GENEL BİLGİLER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791561"/>
              </p:ext>
            </p:extLst>
          </p:nvPr>
        </p:nvGraphicFramePr>
        <p:xfrm>
          <a:off x="1744865" y="3228411"/>
          <a:ext cx="5752465" cy="2110740"/>
        </p:xfrm>
        <a:graphic>
          <a:graphicData uri="http://schemas.openxmlformats.org/drawingml/2006/table">
            <a:tbl>
              <a:tblPr/>
              <a:tblGrid>
                <a:gridCol w="331470">
                  <a:extLst>
                    <a:ext uri="{9D8B030D-6E8A-4147-A177-3AD203B41FA5}">
                      <a16:colId xmlns:a16="http://schemas.microsoft.com/office/drawing/2014/main" val="629027542"/>
                    </a:ext>
                  </a:extLst>
                </a:gridCol>
                <a:gridCol w="2275840">
                  <a:extLst>
                    <a:ext uri="{9D8B030D-6E8A-4147-A177-3AD203B41FA5}">
                      <a16:colId xmlns:a16="http://schemas.microsoft.com/office/drawing/2014/main" val="2178359933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451451433"/>
                    </a:ext>
                  </a:extLst>
                </a:gridCol>
                <a:gridCol w="836295">
                  <a:extLst>
                    <a:ext uri="{9D8B030D-6E8A-4147-A177-3AD203B41FA5}">
                      <a16:colId xmlns:a16="http://schemas.microsoft.com/office/drawing/2014/main" val="4189866572"/>
                    </a:ext>
                  </a:extLst>
                </a:gridCol>
                <a:gridCol w="870585">
                  <a:extLst>
                    <a:ext uri="{9D8B030D-6E8A-4147-A177-3AD203B41FA5}">
                      <a16:colId xmlns:a16="http://schemas.microsoft.com/office/drawing/2014/main" val="262811992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fontAlgn="t"/>
                      <a:r>
                        <a:rPr lang="tr-TR">
                          <a:effectLst/>
                        </a:rPr>
                        <a:t> 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Üniversite Adı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 dirty="0">
                          <a:solidFill>
                            <a:srgbClr val="000000"/>
                          </a:solidFill>
                          <a:effectLst/>
                        </a:rPr>
                        <a:t>Fakülte/Yüksekokul Adı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Puan Türü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En Küçük Puan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8750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Marmara Üniversitesi (İstanbul)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403,50120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991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İstanbul Üniversitesi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400,01496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6990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Ankara Üniversitesi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399,63637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2212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Ege Üniversitesi (İzmir)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378,36008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3637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Ankara Hacı Bayram Veli Üniversitesi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358,99212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427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Akdeniz Üniversitesi (Antalya)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356,08314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317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Gaziantep Üniversitesi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Güzel Sanatlar Fakültesi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349,19762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8657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Çukurova Üniversitesi (Adana)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339,22123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7022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Çanakkale Onsekiz Mart Üniversitesi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337,43610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2442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 b="1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Kocaeli Üniversitesi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İletişim Fakültesi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r-TR" sz="1000">
                          <a:solidFill>
                            <a:srgbClr val="000000"/>
                          </a:solidFill>
                          <a:effectLst/>
                        </a:rPr>
                        <a:t>SÖZ</a:t>
                      </a:r>
                      <a:endParaRPr lang="tr-TR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tr-TR" sz="1000" dirty="0">
                          <a:solidFill>
                            <a:srgbClr val="000000"/>
                          </a:solidFill>
                          <a:effectLst/>
                        </a:rPr>
                        <a:t>332,32977</a:t>
                      </a:r>
                      <a:endParaRPr lang="tr-TR" dirty="0">
                        <a:effectLst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884062"/>
                  </a:ext>
                </a:extLst>
              </a:tr>
            </a:tbl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9097" y="2739444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9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Radyo, Televizyon ve Sinema Bölümü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886955" y="1569893"/>
            <a:ext cx="7250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/>
              <a:t>2023 YKS sonuçlarına göre Çukurova Üniversitesi İletişim Fakültemiz, Türkiye’deki devlet üniversiteleri İletişim Fakülteleri içinde </a:t>
            </a:r>
            <a:r>
              <a:rPr lang="tr-TR" sz="1400" dirty="0" smtClean="0"/>
              <a:t>yer alan 40 Radyo</a:t>
            </a:r>
            <a:r>
              <a:rPr lang="tr-TR" sz="1400" dirty="0"/>
              <a:t>, Televizyon ve Sinema </a:t>
            </a:r>
            <a:r>
              <a:rPr lang="tr-TR" sz="1400" dirty="0" smtClean="0"/>
              <a:t>Bölümü arasında </a:t>
            </a:r>
            <a:r>
              <a:rPr lang="tr-TR" sz="1400" dirty="0"/>
              <a:t>8. </a:t>
            </a:r>
            <a:r>
              <a:rPr lang="tr-TR" sz="1400" dirty="0" smtClean="0"/>
              <a:t>olmuştur</a:t>
            </a:r>
            <a:r>
              <a:rPr lang="tr-TR" sz="1400" dirty="0"/>
              <a:t>. </a:t>
            </a:r>
            <a:r>
              <a:rPr lang="tr-TR" sz="1400" dirty="0" smtClean="0"/>
              <a:t>Bununla </a:t>
            </a:r>
            <a:r>
              <a:rPr lang="tr-TR" sz="1400" dirty="0"/>
              <a:t>beraber, 2023 YKS sonuçlarının ardından Fakültemizin tüm bölümleri kuruluşumuzdan bu yana en yüksek taban puanlarına </a:t>
            </a:r>
            <a:r>
              <a:rPr lang="tr-TR" sz="1400" dirty="0" smtClean="0"/>
              <a:t>ulaşmıştır.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87276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804834" y="688756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AKADEMİK PERSONEL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941567" y="1564258"/>
            <a:ext cx="7772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tr-T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Bölümümüz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kadrosunda;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Profesör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Doçent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 Doktor Öğretim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Üyesi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2 Öğretim Görevlisi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Araştırma Görevlisi </a:t>
            </a:r>
          </a:p>
          <a:p>
            <a:pPr lvl="0" algn="just"/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olmak üzere toplamda </a:t>
            </a:r>
            <a:r>
              <a:rPr lang="tr-T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öğretim elemanı hizmet vermektedir</a:t>
            </a:r>
            <a:r>
              <a:rPr lang="tr-T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endParaRPr lang="tr-T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1 Araştırma Görevlimiz, ÖYP Kapsamında 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başka bir üniversitede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lisansüstü 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eğitimini tamamlamış ve yakın zamanda aramıza katılacaktır.</a:t>
            </a:r>
          </a:p>
          <a:p>
            <a:pPr algn="just"/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1 Araştırma Görevlimiz,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ÖYP Kapsamında 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başka bir üniversitede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lisansüstü </a:t>
            </a:r>
            <a:r>
              <a:rPr lang="tr-TR" dirty="0" smtClean="0">
                <a:latin typeface="Calibri" panose="020F0502020204030204" pitchFamily="34" charset="0"/>
                <a:cs typeface="Calibri" panose="020F0502020204030204" pitchFamily="34" charset="0"/>
              </a:rPr>
              <a:t>eğitimini sürdürmektedir.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5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804834" y="688756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AKADEMİK PERSONEL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İçerik Yer Tutucusu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0951692"/>
              </p:ext>
            </p:extLst>
          </p:nvPr>
        </p:nvGraphicFramePr>
        <p:xfrm>
          <a:off x="71582" y="1456285"/>
          <a:ext cx="5181600" cy="43513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2462">
                  <a:extLst>
                    <a:ext uri="{9D8B030D-6E8A-4147-A177-3AD203B41FA5}">
                      <a16:colId xmlns:a16="http://schemas.microsoft.com/office/drawing/2014/main" val="3349731205"/>
                    </a:ext>
                  </a:extLst>
                </a:gridCol>
                <a:gridCol w="2299138">
                  <a:extLst>
                    <a:ext uri="{9D8B030D-6E8A-4147-A177-3AD203B41FA5}">
                      <a16:colId xmlns:a16="http://schemas.microsoft.com/office/drawing/2014/main" val="326377638"/>
                    </a:ext>
                  </a:extLst>
                </a:gridCol>
              </a:tblGrid>
              <a:tr h="1450446">
                <a:tc>
                  <a:txBody>
                    <a:bodyPr/>
                    <a:lstStyle/>
                    <a:p>
                      <a:pPr algn="r"/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Prof. Dr. Muzaffer SÜMBÜL</a:t>
                      </a:r>
                    </a:p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Bölüm Başkanı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298734"/>
                  </a:ext>
                </a:extLst>
              </a:tr>
              <a:tr h="1450446">
                <a:tc>
                  <a:txBody>
                    <a:bodyPr/>
                    <a:lstStyle/>
                    <a:p>
                      <a:pPr algn="r"/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Prof. Dr. Nüket ELPEZE ERGEÇ</a:t>
                      </a:r>
                    </a:p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Dekan</a:t>
                      </a:r>
                    </a:p>
                    <a:p>
                      <a:pPr algn="r"/>
                      <a:r>
                        <a:rPr lang="tr-TR" sz="1200" dirty="0" smtClean="0">
                          <a:solidFill>
                            <a:schemeClr val="tx1"/>
                          </a:solidFill>
                        </a:rPr>
                        <a:t>Radyo Televizyon Anabilim Dalı Başkanı</a:t>
                      </a:r>
                    </a:p>
                    <a:p>
                      <a:pPr algn="r"/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9873016"/>
                  </a:ext>
                </a:extLst>
              </a:tr>
              <a:tr h="1450446">
                <a:tc>
                  <a:txBody>
                    <a:bodyPr/>
                    <a:lstStyle/>
                    <a:p>
                      <a:pPr algn="r"/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/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Doç.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</a:rPr>
                        <a:t> Dr.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 Aydın ÇAM</a:t>
                      </a:r>
                    </a:p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tr-TR" sz="1200" dirty="0" smtClean="0">
                          <a:solidFill>
                            <a:schemeClr val="tx1"/>
                          </a:solidFill>
                        </a:rPr>
                        <a:t>Sinema Anabilim</a:t>
                      </a:r>
                      <a:r>
                        <a:rPr lang="tr-TR" sz="1200" baseline="0" dirty="0" smtClean="0">
                          <a:solidFill>
                            <a:schemeClr val="tx1"/>
                          </a:solidFill>
                        </a:rPr>
                        <a:t> Dalı Başkanı</a:t>
                      </a:r>
                      <a:endParaRPr lang="tr-TR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0178280"/>
                  </a:ext>
                </a:extLst>
              </a:tr>
            </a:tbl>
          </a:graphicData>
        </a:graphic>
      </p:graphicFrame>
      <p:pic>
        <p:nvPicPr>
          <p:cNvPr id="20" name="Resim 19"/>
          <p:cNvPicPr>
            <a:picLocks noChangeAspect="1"/>
          </p:cNvPicPr>
          <p:nvPr/>
        </p:nvPicPr>
        <p:blipFill rotWithShape="1">
          <a:blip r:embed="rId8"/>
          <a:srcRect l="11273" r="9815" b="13630"/>
          <a:stretch/>
        </p:blipFill>
        <p:spPr>
          <a:xfrm>
            <a:off x="2943944" y="1454163"/>
            <a:ext cx="1694732" cy="122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Resim 20"/>
          <p:cNvPicPr>
            <a:picLocks noChangeAspect="1"/>
          </p:cNvPicPr>
          <p:nvPr/>
        </p:nvPicPr>
        <p:blipFill rotWithShape="1">
          <a:blip r:embed="rId9"/>
          <a:srcRect r="3012"/>
          <a:stretch/>
        </p:blipFill>
        <p:spPr>
          <a:xfrm>
            <a:off x="2943944" y="2794475"/>
            <a:ext cx="1694732" cy="1202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3" name="İçerik Yer Tutucusu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7600270"/>
              </p:ext>
            </p:extLst>
          </p:nvPr>
        </p:nvGraphicFramePr>
        <p:xfrm>
          <a:off x="4175462" y="1524283"/>
          <a:ext cx="5184000" cy="4329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0400">
                  <a:extLst>
                    <a:ext uri="{9D8B030D-6E8A-4147-A177-3AD203B41FA5}">
                      <a16:colId xmlns:a16="http://schemas.microsoft.com/office/drawing/2014/main" val="2903380810"/>
                    </a:ext>
                  </a:extLst>
                </a:gridCol>
                <a:gridCol w="2883600">
                  <a:extLst>
                    <a:ext uri="{9D8B030D-6E8A-4147-A177-3AD203B41FA5}">
                      <a16:colId xmlns:a16="http://schemas.microsoft.com/office/drawing/2014/main" val="1072039931"/>
                    </a:ext>
                  </a:extLst>
                </a:gridCol>
              </a:tblGrid>
              <a:tr h="1443068">
                <a:tc>
                  <a:txBody>
                    <a:bodyPr/>
                    <a:lstStyle/>
                    <a:p>
                      <a:pPr algn="r"/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Doç.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</a:rPr>
                        <a:t> Dr. Üyesi İlke ŞANLIER YÜKSEL</a:t>
                      </a:r>
                    </a:p>
                    <a:p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6252931"/>
                  </a:ext>
                </a:extLst>
              </a:tr>
              <a:tr h="1443068">
                <a:tc>
                  <a:txBody>
                    <a:bodyPr/>
                    <a:lstStyle/>
                    <a:p>
                      <a:pPr algn="r"/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</a:rPr>
                        <a:t>Öğr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. Üyesi Süleyman Kıvanç TÜRKGELDİ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Bilişim ve Enformasyon Teknolojileri Anabilim Dalı Başkanı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5411568"/>
                  </a:ext>
                </a:extLst>
              </a:tr>
              <a:tr h="1443068">
                <a:tc>
                  <a:txBody>
                    <a:bodyPr/>
                    <a:lstStyle/>
                    <a:p>
                      <a:pPr algn="r"/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Dr. </a:t>
                      </a:r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</a:rPr>
                        <a:t>Öğr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</a:rPr>
                        <a:t>. Üyesi Özge Nilay ERBALABAN GÜRBÜZ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Fotoğrafçılık ve Grafik Anabilim Dalı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Başkanı</a:t>
                      </a:r>
                    </a:p>
                    <a:p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8276303"/>
                  </a:ext>
                </a:extLst>
              </a:tr>
            </a:tbl>
          </a:graphicData>
        </a:graphic>
      </p:graphicFrame>
      <p:pic>
        <p:nvPicPr>
          <p:cNvPr id="25" name="Resim 24"/>
          <p:cNvPicPr>
            <a:picLocks noChangeAspect="1"/>
          </p:cNvPicPr>
          <p:nvPr/>
        </p:nvPicPr>
        <p:blipFill rotWithShape="1">
          <a:blip r:embed="rId10"/>
          <a:srcRect l="21143" t="3235" r="11900" b="40368"/>
          <a:stretch/>
        </p:blipFill>
        <p:spPr>
          <a:xfrm>
            <a:off x="4737308" y="2794475"/>
            <a:ext cx="1747392" cy="1202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43" y="4111034"/>
            <a:ext cx="1761407" cy="1296813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54" y="1454163"/>
            <a:ext cx="1856171" cy="1303153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90" y="4111034"/>
            <a:ext cx="1830935" cy="129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2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804834" y="688756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AKADEMİK PERSONEL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6" name="İçerik Yer Tutucusu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9059491"/>
              </p:ext>
            </p:extLst>
          </p:nvPr>
        </p:nvGraphicFramePr>
        <p:xfrm>
          <a:off x="-219075" y="1427932"/>
          <a:ext cx="5181600" cy="4351338"/>
        </p:xfrm>
        <a:graphic>
          <a:graphicData uri="http://schemas.openxmlformats.org/drawingml/2006/table">
            <a:tbl>
              <a:tblPr firstRow="1" bandRow="1"/>
              <a:tblGrid>
                <a:gridCol w="2882462">
                  <a:extLst>
                    <a:ext uri="{9D8B030D-6E8A-4147-A177-3AD203B41FA5}">
                      <a16:colId xmlns:a16="http://schemas.microsoft.com/office/drawing/2014/main" val="3349731205"/>
                    </a:ext>
                  </a:extLst>
                </a:gridCol>
                <a:gridCol w="2299138">
                  <a:extLst>
                    <a:ext uri="{9D8B030D-6E8A-4147-A177-3AD203B41FA5}">
                      <a16:colId xmlns:a16="http://schemas.microsoft.com/office/drawing/2014/main" val="326377638"/>
                    </a:ext>
                  </a:extLst>
                </a:gridCol>
              </a:tblGrid>
              <a:tr h="145044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Dr.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tr-TR" sz="1400" b="1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Öğr</a:t>
                      </a:r>
                      <a:r>
                        <a:rPr lang="tr-TR" sz="1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. Üyesi Batu ANADOLU</a:t>
                      </a:r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tr-T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4298734"/>
                  </a:ext>
                </a:extLst>
              </a:tr>
              <a:tr h="145044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Öğr</a:t>
                      </a:r>
                      <a:r>
                        <a:rPr kumimoji="0" lang="tr-T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. Gör. </a:t>
                      </a:r>
                      <a:r>
                        <a:rPr kumimoji="0" lang="tr-TR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Dürdane</a:t>
                      </a:r>
                      <a:r>
                        <a:rPr kumimoji="0" lang="tr-T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Merve TARLABÖLEN SOLMAZ</a:t>
                      </a:r>
                    </a:p>
                    <a:p>
                      <a:pPr marL="0" marR="0" lvl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İnternet Televizyonculuğu Atölyesi Koordinatörü</a:t>
                      </a:r>
                    </a:p>
                    <a:p>
                      <a:pPr algn="r"/>
                      <a:endParaRPr lang="tr-TR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tr-T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873016"/>
                  </a:ext>
                </a:extLst>
              </a:tr>
              <a:tr h="145044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r"/>
                      <a:r>
                        <a:rPr lang="tr-TR" sz="1400" b="1" kern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Öğr</a:t>
                      </a:r>
                      <a:r>
                        <a:rPr lang="tr-TR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. Gör. Özge Deniz ÖZKER</a:t>
                      </a:r>
                    </a:p>
                    <a:p>
                      <a:pPr algn="r">
                        <a:spcBef>
                          <a:spcPts val="600"/>
                        </a:spcBef>
                      </a:pPr>
                      <a:r>
                        <a:rPr lang="tr-TR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Belgesel Film Atölyesi Koordinatörü</a:t>
                      </a:r>
                      <a:endParaRPr lang="tr-TR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tr-T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178280"/>
                  </a:ext>
                </a:extLst>
              </a:tr>
            </a:tbl>
          </a:graphicData>
        </a:graphic>
      </p:graphicFrame>
      <p:graphicFrame>
        <p:nvGraphicFramePr>
          <p:cNvPr id="27" name="İçerik Yer Tutucusu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1723386"/>
              </p:ext>
            </p:extLst>
          </p:nvPr>
        </p:nvGraphicFramePr>
        <p:xfrm>
          <a:off x="4267200" y="1648405"/>
          <a:ext cx="5184000" cy="5955433"/>
        </p:xfrm>
        <a:graphic>
          <a:graphicData uri="http://schemas.openxmlformats.org/drawingml/2006/table">
            <a:tbl>
              <a:tblPr firstRow="1" bandRow="1"/>
              <a:tblGrid>
                <a:gridCol w="2300400">
                  <a:extLst>
                    <a:ext uri="{9D8B030D-6E8A-4147-A177-3AD203B41FA5}">
                      <a16:colId xmlns:a16="http://schemas.microsoft.com/office/drawing/2014/main" val="2903380810"/>
                    </a:ext>
                  </a:extLst>
                </a:gridCol>
                <a:gridCol w="2883600">
                  <a:extLst>
                    <a:ext uri="{9D8B030D-6E8A-4147-A177-3AD203B41FA5}">
                      <a16:colId xmlns:a16="http://schemas.microsoft.com/office/drawing/2014/main" val="1072039931"/>
                    </a:ext>
                  </a:extLst>
                </a:gridCol>
              </a:tblGrid>
              <a:tr h="149484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Arş. Gör. Dr. İlker ZOR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252931"/>
                  </a:ext>
                </a:extLst>
              </a:tr>
              <a:tr h="144306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anose="020B0604020202020204" pitchFamily="34" charset="0"/>
                        </a:rPr>
                        <a:t>Arş. Gör. Dr. İbrahim ZATERİ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Arial" panose="020B0604020202020204" pitchFamily="34" charset="0"/>
                        </a:rPr>
                        <a:t>(35. madde ile görevlendirilmiştir)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Arş. Gör. Ferhan KILINÇ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(35.</a:t>
                      </a:r>
                      <a:r>
                        <a:rPr lang="tr-TR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madde ile görevlendirilmiştir)</a:t>
                      </a:r>
                      <a:endParaRPr lang="tr-TR" sz="12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5411568"/>
                  </a:ext>
                </a:extLst>
              </a:tr>
              <a:tr h="144306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276303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5318" y="2895185"/>
            <a:ext cx="1876425" cy="1307978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580" y="4218750"/>
            <a:ext cx="1876425" cy="1276186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61" y="1520546"/>
            <a:ext cx="1875538" cy="1280987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503074"/>
            <a:ext cx="1922407" cy="1315933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241566"/>
            <a:ext cx="2062977" cy="1230554"/>
          </a:xfrm>
          <a:prstGeom prst="rect">
            <a:avLst/>
          </a:prstGeom>
        </p:spPr>
      </p:pic>
      <p:pic>
        <p:nvPicPr>
          <p:cNvPr id="28" name="Resim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508" y="2895185"/>
            <a:ext cx="1785898" cy="12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7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804834" y="688756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İDARİ PERSONEL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7" name="İçerik Yer Tutucusu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5270153"/>
              </p:ext>
            </p:extLst>
          </p:nvPr>
        </p:nvGraphicFramePr>
        <p:xfrm>
          <a:off x="2858907" y="3632679"/>
          <a:ext cx="2333625" cy="1778223"/>
        </p:xfrm>
        <a:graphic>
          <a:graphicData uri="http://schemas.openxmlformats.org/drawingml/2006/table">
            <a:tbl>
              <a:tblPr firstRow="1" bandRow="1"/>
              <a:tblGrid>
                <a:gridCol w="1035546">
                  <a:extLst>
                    <a:ext uri="{9D8B030D-6E8A-4147-A177-3AD203B41FA5}">
                      <a16:colId xmlns:a16="http://schemas.microsoft.com/office/drawing/2014/main" val="2903380810"/>
                    </a:ext>
                  </a:extLst>
                </a:gridCol>
                <a:gridCol w="1298079">
                  <a:extLst>
                    <a:ext uri="{9D8B030D-6E8A-4147-A177-3AD203B41FA5}">
                      <a16:colId xmlns:a16="http://schemas.microsoft.com/office/drawing/2014/main" val="1072039931"/>
                    </a:ext>
                  </a:extLst>
                </a:gridCol>
              </a:tblGrid>
              <a:tr h="65762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Meryem KILIÇ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Bölüm</a:t>
                      </a:r>
                      <a:r>
                        <a:rPr lang="tr-TR" sz="1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Sekreteri</a:t>
                      </a:r>
                      <a:endParaRPr lang="tr-TR" sz="12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252931"/>
                  </a:ext>
                </a:extLst>
              </a:tr>
              <a:tr h="81579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5411568"/>
                  </a:ext>
                </a:extLst>
              </a:tr>
              <a:tr h="13700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endParaRPr lang="tr-TR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276303"/>
                  </a:ext>
                </a:extLst>
              </a:tr>
            </a:tbl>
          </a:graphicData>
        </a:graphic>
      </p:graphicFrame>
      <p:pic>
        <p:nvPicPr>
          <p:cNvPr id="11" name="Resi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16" y="1508244"/>
            <a:ext cx="3127831" cy="208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9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-3930" y="1405297"/>
            <a:ext cx="9363392" cy="4506651"/>
            <a:chOff x="-5241" y="730729"/>
            <a:chExt cx="12484523" cy="6008868"/>
          </a:xfrm>
        </p:grpSpPr>
        <p:grpSp>
          <p:nvGrpSpPr>
            <p:cNvPr id="8" name="Grup 7"/>
            <p:cNvGrpSpPr/>
            <p:nvPr/>
          </p:nvGrpSpPr>
          <p:grpSpPr>
            <a:xfrm>
              <a:off x="-5241" y="6071536"/>
              <a:ext cx="12484523" cy="668061"/>
              <a:chOff x="-5241" y="6071536"/>
              <a:chExt cx="12484523" cy="668061"/>
            </a:xfrm>
          </p:grpSpPr>
          <p:pic>
            <p:nvPicPr>
              <p:cNvPr id="4" name="Resim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82" y="6071536"/>
                <a:ext cx="3023608" cy="668061"/>
              </a:xfrm>
              <a:prstGeom prst="rect">
                <a:avLst/>
              </a:prstGeom>
            </p:spPr>
          </p:pic>
          <p:pic>
            <p:nvPicPr>
              <p:cNvPr id="5" name="Resim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090" y="6253654"/>
                <a:ext cx="8544910" cy="346842"/>
              </a:xfrm>
              <a:prstGeom prst="rect">
                <a:avLst/>
              </a:prstGeom>
            </p:spPr>
          </p:pic>
          <p:pic>
            <p:nvPicPr>
              <p:cNvPr id="6" name="Resim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241" y="6264165"/>
                <a:ext cx="628723" cy="346842"/>
              </a:xfrm>
              <a:prstGeom prst="rect">
                <a:avLst/>
              </a:prstGeom>
            </p:spPr>
          </p:pic>
          <p:sp>
            <p:nvSpPr>
              <p:cNvPr id="7" name="Metin kutusu 6"/>
              <p:cNvSpPr txBox="1"/>
              <p:nvPr/>
            </p:nvSpPr>
            <p:spPr>
              <a:xfrm>
                <a:off x="10871199" y="6253655"/>
                <a:ext cx="160808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tr-TR" sz="1100" dirty="0" smtClean="0">
                    <a:solidFill>
                      <a:prstClr val="white"/>
                    </a:solidFill>
                    <a:latin typeface="Corbel" panose="020B0503020204020204" pitchFamily="34" charset="0"/>
                  </a:rPr>
                  <a:t>rts.cu.edu.tr</a:t>
                </a:r>
                <a:endParaRPr lang="tr-TR" sz="1100" dirty="0">
                  <a:solidFill>
                    <a:prstClr val="white"/>
                  </a:solidFill>
                  <a:latin typeface="Corbel" panose="020B0503020204020204" pitchFamily="34" charset="0"/>
                </a:endParaRPr>
              </a:p>
            </p:txBody>
          </p:sp>
        </p:grpSp>
        <p:pic>
          <p:nvPicPr>
            <p:cNvPr id="9" name="Resim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0729"/>
              <a:ext cx="12192000" cy="45719"/>
            </a:xfrm>
            <a:prstGeom prst="rect">
              <a:avLst/>
            </a:prstGeom>
          </p:spPr>
        </p:pic>
      </p:grpSp>
      <p:sp>
        <p:nvSpPr>
          <p:cNvPr id="15" name="Unvan 1"/>
          <p:cNvSpPr txBox="1">
            <a:spLocks/>
          </p:cNvSpPr>
          <p:nvPr/>
        </p:nvSpPr>
        <p:spPr>
          <a:xfrm>
            <a:off x="740132" y="753925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endParaRPr lang="tr-TR" sz="27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F945A67-81EA-95E9-B29E-6334E495E00E}"/>
              </a:ext>
            </a:extLst>
          </p:cNvPr>
          <p:cNvSpPr txBox="1">
            <a:spLocks/>
          </p:cNvSpPr>
          <p:nvPr/>
        </p:nvSpPr>
        <p:spPr>
          <a:xfrm>
            <a:off x="2667000" y="5554405"/>
            <a:ext cx="5486400" cy="24551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tr-TR" sz="1100" dirty="0">
                <a:solidFill>
                  <a:prstClr val="white"/>
                </a:solidFill>
              </a:rPr>
              <a:t>Çukurova Üniversitesi İletişim Fakültesi Radyo, Televizyon Ve Sinema Bölümü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0416" y="668595"/>
            <a:ext cx="612030" cy="612030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B9A08EF-D482-3699-83D8-B7C7BC4504C9}"/>
              </a:ext>
            </a:extLst>
          </p:cNvPr>
          <p:cNvSpPr txBox="1">
            <a:spLocks/>
          </p:cNvSpPr>
          <p:nvPr/>
        </p:nvSpPr>
        <p:spPr>
          <a:xfrm>
            <a:off x="1804834" y="688756"/>
            <a:ext cx="5534333" cy="50104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 defTabSz="685800">
              <a:defRPr/>
            </a:pPr>
            <a:r>
              <a:rPr lang="tr-TR" sz="3000" b="1" cap="none" spc="-45" dirty="0" smtClean="0">
                <a:solidFill>
                  <a:srgbClr val="0061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BÖLÜM KOORDİNATÖRLÜKLERİ</a:t>
            </a:r>
            <a:endParaRPr lang="tr-TR" sz="3000" b="1" cap="none" spc="-45" dirty="0">
              <a:solidFill>
                <a:srgbClr val="0061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İçerik Yer Tutucusu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1302308"/>
              </p:ext>
            </p:extLst>
          </p:nvPr>
        </p:nvGraphicFramePr>
        <p:xfrm>
          <a:off x="408260" y="1583089"/>
          <a:ext cx="8327480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3740">
                  <a:extLst>
                    <a:ext uri="{9D8B030D-6E8A-4147-A177-3AD203B41FA5}">
                      <a16:colId xmlns:a16="http://schemas.microsoft.com/office/drawing/2014/main" val="2388156638"/>
                    </a:ext>
                  </a:extLst>
                </a:gridCol>
                <a:gridCol w="4163740">
                  <a:extLst>
                    <a:ext uri="{9D8B030D-6E8A-4147-A177-3AD203B41FA5}">
                      <a16:colId xmlns:a16="http://schemas.microsoft.com/office/drawing/2014/main" val="24054078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 err="1">
                          <a:solidFill>
                            <a:schemeClr val="tx1"/>
                          </a:solidFill>
                          <a:effectLst/>
                        </a:rPr>
                        <a:t>Erasmus</a:t>
                      </a: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 Koordinatörü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Doç. Dr. İlke </a:t>
                      </a: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ŞANLIER YÜKSEL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3326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Çift </a:t>
                      </a:r>
                      <a:r>
                        <a:rPr lang="tr-TR" sz="1400" b="1" dirty="0" err="1">
                          <a:solidFill>
                            <a:schemeClr val="tx1"/>
                          </a:solidFill>
                          <a:effectLst/>
                        </a:rPr>
                        <a:t>Anadal</a:t>
                      </a: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/Yan Dal Koordinatörü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Dr.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  <a:effectLst/>
                        </a:rPr>
                        <a:t>Öğr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. Üyesi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Batu ANADOLU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522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Farabi Koordinatörü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Doç. Dr. Aydın </a:t>
                      </a: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ÇAM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2712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 smtClean="0">
                          <a:solidFill>
                            <a:schemeClr val="tx1"/>
                          </a:solidFill>
                          <a:effectLst/>
                        </a:rPr>
                        <a:t>Uluslararası </a:t>
                      </a: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Öğrenci Koordinatörü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Doç. Dr. Özgür </a:t>
                      </a: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İlke ŞANLIER YÜKSEL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2456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Mevlana Koordinatörü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Prof.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Dr. Muzaffer SÜMBÜL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1338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Akademik Etkinlikler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Doç. Dr. Aydın </a:t>
                      </a: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ÇAM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1502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Çukurova İletişim İnternet Televizyonculuğu Atölyesi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sv-SE" sz="1400" dirty="0">
                          <a:solidFill>
                            <a:schemeClr val="tx1"/>
                          </a:solidFill>
                          <a:effectLst/>
                        </a:rPr>
                        <a:t>Öğr. Gör. Merve TARLABÖLEN SOLMAZ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0677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Çukurova Kısa Film Atölyesi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Arş. Gör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. Dr. </a:t>
                      </a: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İlker ZOR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4198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Çukurova İletişim Belgesel Film Atölyesi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sv-SE" sz="1400" dirty="0">
                          <a:solidFill>
                            <a:schemeClr val="tx1"/>
                          </a:solidFill>
                          <a:effectLst/>
                        </a:rPr>
                        <a:t>Öğr. Gör. Özge Deniz ÖZKER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0815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chemeClr val="tx1"/>
                          </a:solidFill>
                          <a:effectLst/>
                        </a:rPr>
                        <a:t>Çukurova İletişim Dijital Hikâye Atölyesi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Aft>
                          <a:spcPts val="0"/>
                        </a:spcAft>
                      </a:pPr>
                      <a:r>
                        <a:rPr lang="tr-TR" sz="1400" dirty="0">
                          <a:solidFill>
                            <a:schemeClr val="tx1"/>
                          </a:solidFill>
                          <a:effectLst/>
                        </a:rPr>
                        <a:t>Prof. Dr. Nüket 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  <a:effectLst/>
                        </a:rPr>
                        <a:t>ELPEZE ERGEÇ</a:t>
                      </a:r>
                      <a:endParaRPr lang="tr-TR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624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177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1049</TotalTime>
  <Words>1724</Words>
  <Application>Microsoft Office PowerPoint</Application>
  <PresentationFormat>Ekran Gösterisi (4:3)</PresentationFormat>
  <Paragraphs>423</Paragraphs>
  <Slides>35</Slides>
  <Notes>34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Corbel</vt:lpstr>
      <vt:lpstr>Moderat</vt:lpstr>
      <vt:lpstr>Open Sans</vt:lpstr>
      <vt:lpstr>Office Theme</vt:lpstr>
      <vt:lpstr>Office Teması</vt:lpstr>
      <vt:lpstr>ÇUKUROVA ÜNİVERSİTESİ İLETİŞİM FAKÜLTESİ RADYO, TELEVİZYON VE SİNEMA BÖLÜMÜ ORYANTASYON SUNUMU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Dinlediğiniz için teşekkürler ve başarılar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ÇUKUROVA ÜNİVERSİTESİ İLETİŞİM FAKÜLTESİ YÖNETİM BİRİMLERİ</dc:title>
  <dc:creator>Çiğdem Aksu Çam</dc:creator>
  <cp:lastModifiedBy>User PC</cp:lastModifiedBy>
  <cp:revision>184</cp:revision>
  <dcterms:created xsi:type="dcterms:W3CDTF">2015-09-24T12:32:37Z</dcterms:created>
  <dcterms:modified xsi:type="dcterms:W3CDTF">2023-10-03T08:14:47Z</dcterms:modified>
</cp:coreProperties>
</file>